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4" r:id="rId6"/>
    <p:sldId id="268" r:id="rId7"/>
    <p:sldId id="265" r:id="rId8"/>
    <p:sldId id="266" r:id="rId9"/>
    <p:sldId id="267" r:id="rId10"/>
    <p:sldId id="260" r:id="rId11"/>
    <p:sldId id="263" r:id="rId12"/>
    <p:sldId id="269" r:id="rId13"/>
    <p:sldId id="270"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6/18/2019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437882"/>
            <a:ext cx="8915399" cy="2176529"/>
          </a:xfrm>
        </p:spPr>
        <p:style>
          <a:lnRef idx="0">
            <a:schemeClr val="accent1"/>
          </a:lnRef>
          <a:fillRef idx="3">
            <a:schemeClr val="accent1"/>
          </a:fillRef>
          <a:effectRef idx="3">
            <a:schemeClr val="accent1"/>
          </a:effectRef>
          <a:fontRef idx="minor">
            <a:schemeClr val="lt1"/>
          </a:fontRef>
        </p:style>
        <p:txBody>
          <a:bodyPr>
            <a:normAutofit/>
          </a:bodyPr>
          <a:lstStyle/>
          <a:p>
            <a:pPr algn="ctr"/>
            <a:r>
              <a:rPr lang="en-US" sz="3200" b="1" i="1" dirty="0" smtClean="0"/>
              <a:t>RECOVERING FROM THE GREAT RECESSION:HOW HAS AMERICA BOUNCED BLACK?</a:t>
            </a:r>
            <a:r>
              <a:rPr lang="en-GB" sz="3200" dirty="0"/>
              <a:t/>
            </a:r>
            <a:br>
              <a:rPr lang="en-GB" sz="3200" dirty="0"/>
            </a:br>
            <a:endParaRPr lang="en-GB" sz="3200" dirty="0"/>
          </a:p>
        </p:txBody>
      </p:sp>
      <p:sp>
        <p:nvSpPr>
          <p:cNvPr id="3" name="Subtitle 2"/>
          <p:cNvSpPr>
            <a:spLocks noGrp="1"/>
          </p:cNvSpPr>
          <p:nvPr>
            <p:ph type="subTitle" idx="1"/>
          </p:nvPr>
        </p:nvSpPr>
        <p:spPr>
          <a:xfrm>
            <a:off x="2589213" y="2614411"/>
            <a:ext cx="8915399" cy="3289251"/>
          </a:xfrm>
        </p:spPr>
        <p:txBody>
          <a:bodyPr>
            <a:normAutofit/>
          </a:bodyPr>
          <a:lstStyle/>
          <a:p>
            <a:pPr algn="ctr"/>
            <a:r>
              <a:rPr lang="en-GB" sz="3200" dirty="0" smtClean="0"/>
              <a:t>Name </a:t>
            </a:r>
          </a:p>
          <a:p>
            <a:pPr algn="ctr"/>
            <a:r>
              <a:rPr lang="en-GB" sz="3200" dirty="0" smtClean="0"/>
              <a:t>Institutional Affiliation</a:t>
            </a:r>
          </a:p>
          <a:p>
            <a:pPr algn="ctr"/>
            <a:r>
              <a:rPr lang="en-GB" sz="3200" dirty="0" smtClean="0"/>
              <a:t>Course Code</a:t>
            </a:r>
          </a:p>
          <a:p>
            <a:pPr algn="ctr"/>
            <a:r>
              <a:rPr lang="en-GB" sz="3200" dirty="0" smtClean="0"/>
              <a:t>Date </a:t>
            </a:r>
            <a:endParaRPr lang="en-GB" sz="3200" dirty="0"/>
          </a:p>
        </p:txBody>
      </p:sp>
    </p:spTree>
    <p:extLst>
      <p:ext uri="{BB962C8B-B14F-4D97-AF65-F5344CB8AC3E}">
        <p14:creationId xmlns:p14="http://schemas.microsoft.com/office/powerpoint/2010/main" val="3555288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41668"/>
            <a:ext cx="8911687" cy="1571222"/>
          </a:xfrm>
        </p:spPr>
        <p:style>
          <a:lnRef idx="1">
            <a:schemeClr val="accent1"/>
          </a:lnRef>
          <a:fillRef idx="2">
            <a:schemeClr val="accent1"/>
          </a:fillRef>
          <a:effectRef idx="1">
            <a:schemeClr val="accent1"/>
          </a:effectRef>
          <a:fontRef idx="minor">
            <a:schemeClr val="dk1"/>
          </a:fontRef>
        </p:style>
        <p:txBody>
          <a:bodyPr/>
          <a:lstStyle/>
          <a:p>
            <a:pPr algn="ctr"/>
            <a:r>
              <a:rPr lang="en-GB" dirty="0" smtClean="0"/>
              <a:t>Introduction </a:t>
            </a:r>
            <a:endParaRPr lang="en-GB" dirty="0"/>
          </a:p>
        </p:txBody>
      </p:sp>
      <p:sp>
        <p:nvSpPr>
          <p:cNvPr id="3" name="Content Placeholder 2"/>
          <p:cNvSpPr>
            <a:spLocks noGrp="1"/>
          </p:cNvSpPr>
          <p:nvPr>
            <p:ph idx="1"/>
          </p:nvPr>
        </p:nvSpPr>
        <p:spPr>
          <a:xfrm>
            <a:off x="2589212" y="1712890"/>
            <a:ext cx="8915400" cy="4636395"/>
          </a:xfrm>
        </p:spPr>
        <p:txBody>
          <a:bodyPr>
            <a:normAutofit lnSpcReduction="10000"/>
          </a:bodyPr>
          <a:lstStyle/>
          <a:p>
            <a:pPr>
              <a:buFont typeface="Wingdings" panose="05000000000000000000" pitchFamily="2" charset="2"/>
              <a:buChar char="Ø"/>
            </a:pPr>
            <a:r>
              <a:rPr lang="en-GB" sz="2800" dirty="0" smtClean="0"/>
              <a:t>The Great Recession is </a:t>
            </a:r>
            <a:r>
              <a:rPr lang="en-US" sz="2800" dirty="0" smtClean="0">
                <a:solidFill>
                  <a:srgbClr val="32302A"/>
                </a:solidFill>
              </a:rPr>
              <a:t>about </a:t>
            </a:r>
            <a:r>
              <a:rPr lang="en-US" sz="2800" dirty="0">
                <a:solidFill>
                  <a:srgbClr val="32302A"/>
                </a:solidFill>
              </a:rPr>
              <a:t>falling housing prices, rising default and foreclosure rates, failure of large investment banks, and huge bailouts arranged by both the Fed and the </a:t>
            </a:r>
            <a:r>
              <a:rPr lang="en-US" sz="2800" dirty="0" smtClean="0">
                <a:solidFill>
                  <a:srgbClr val="32302A"/>
                </a:solidFill>
              </a:rPr>
              <a:t>Treasury</a:t>
            </a:r>
          </a:p>
          <a:p>
            <a:pPr>
              <a:buFont typeface="Wingdings" panose="05000000000000000000" pitchFamily="2" charset="2"/>
              <a:buChar char="Ø"/>
            </a:pPr>
            <a:r>
              <a:rPr lang="en-US" sz="2800" dirty="0">
                <a:solidFill>
                  <a:srgbClr val="32302A"/>
                </a:solidFill>
              </a:rPr>
              <a:t>The crisis reduced the wealth of most Americans and generated widespread concern about the future of the economy</a:t>
            </a:r>
          </a:p>
          <a:p>
            <a:pPr>
              <a:buFont typeface="Wingdings" panose="05000000000000000000" pitchFamily="2" charset="2"/>
              <a:buChar char="Ø"/>
            </a:pPr>
            <a:r>
              <a:rPr lang="en-US" sz="2800" dirty="0">
                <a:solidFill>
                  <a:srgbClr val="32302A"/>
                </a:solidFill>
              </a:rPr>
              <a:t>This crisis and the response to it may be the most important macroeconomic event </a:t>
            </a:r>
            <a:r>
              <a:rPr lang="en-US" sz="2800" dirty="0" smtClean="0">
                <a:solidFill>
                  <a:srgbClr val="32302A"/>
                </a:solidFill>
              </a:rPr>
              <a:t>of the lives of Americans </a:t>
            </a:r>
            <a:endParaRPr lang="en-US" sz="2800" dirty="0">
              <a:solidFill>
                <a:srgbClr val="32302A"/>
              </a:solidFill>
            </a:endParaRPr>
          </a:p>
          <a:p>
            <a:endParaRPr lang="en-US" dirty="0">
              <a:solidFill>
                <a:srgbClr val="32302A"/>
              </a:solidFill>
            </a:endParaRPr>
          </a:p>
          <a:p>
            <a:endParaRPr lang="en-GB" dirty="0"/>
          </a:p>
        </p:txBody>
      </p:sp>
    </p:spTree>
    <p:extLst>
      <p:ext uri="{BB962C8B-B14F-4D97-AF65-F5344CB8AC3E}">
        <p14:creationId xmlns:p14="http://schemas.microsoft.com/office/powerpoint/2010/main" val="1714992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pPr algn="ctr"/>
            <a:r>
              <a:rPr lang="en-GB" dirty="0" smtClean="0"/>
              <a:t>Key Events Contributed to the Great Recession </a:t>
            </a:r>
            <a:endParaRPr lang="en-GB" dirty="0"/>
          </a:p>
        </p:txBody>
      </p:sp>
      <p:sp>
        <p:nvSpPr>
          <p:cNvPr id="3" name="Content Placeholder 2"/>
          <p:cNvSpPr>
            <a:spLocks noGrp="1"/>
          </p:cNvSpPr>
          <p:nvPr>
            <p:ph idx="1"/>
          </p:nvPr>
        </p:nvSpPr>
        <p:spPr/>
        <p:txBody>
          <a:bodyPr/>
          <a:lstStyle/>
          <a:p>
            <a:pPr>
              <a:lnSpc>
                <a:spcPct val="90000"/>
              </a:lnSpc>
              <a:buFont typeface="Wingdings" panose="05000000000000000000" pitchFamily="2" charset="2"/>
              <a:buChar char="Ø"/>
            </a:pPr>
            <a:r>
              <a:rPr lang="en-US" sz="3200" dirty="0">
                <a:solidFill>
                  <a:schemeClr val="tx1"/>
                </a:solidFill>
                <a:ea typeface="Times New Roman" pitchFamily="28" charset="0"/>
              </a:rPr>
              <a:t>Boom and bust in housing prices</a:t>
            </a:r>
          </a:p>
          <a:p>
            <a:pPr>
              <a:lnSpc>
                <a:spcPct val="90000"/>
              </a:lnSpc>
              <a:buFont typeface="Wingdings" panose="05000000000000000000" pitchFamily="2" charset="2"/>
              <a:buChar char="Ø"/>
            </a:pPr>
            <a:r>
              <a:rPr lang="en-US" sz="3200" dirty="0">
                <a:solidFill>
                  <a:schemeClr val="tx1"/>
                </a:solidFill>
                <a:ea typeface="Times New Roman" pitchFamily="28" charset="0"/>
              </a:rPr>
              <a:t>Rising default and foreclosure rates</a:t>
            </a:r>
          </a:p>
          <a:p>
            <a:pPr>
              <a:lnSpc>
                <a:spcPct val="90000"/>
              </a:lnSpc>
              <a:buFont typeface="Wingdings" panose="05000000000000000000" pitchFamily="2" charset="2"/>
              <a:buChar char="Ø"/>
            </a:pPr>
            <a:r>
              <a:rPr lang="en-US" sz="3200" dirty="0">
                <a:solidFill>
                  <a:schemeClr val="tx1"/>
                </a:solidFill>
                <a:ea typeface="Times New Roman" pitchFamily="28" charset="0"/>
              </a:rPr>
              <a:t>Sharp downturn in the stock market</a:t>
            </a:r>
          </a:p>
          <a:p>
            <a:pPr>
              <a:lnSpc>
                <a:spcPct val="90000"/>
              </a:lnSpc>
              <a:buFont typeface="Wingdings" panose="05000000000000000000" pitchFamily="2" charset="2"/>
              <a:buChar char="Ø"/>
            </a:pPr>
            <a:r>
              <a:rPr lang="en-US" sz="3200" dirty="0">
                <a:solidFill>
                  <a:schemeClr val="tx1"/>
                </a:solidFill>
                <a:ea typeface="Times New Roman" pitchFamily="28" charset="0"/>
              </a:rPr>
              <a:t>Soaring prices of crude oil and other energy sources</a:t>
            </a:r>
          </a:p>
          <a:p>
            <a:pPr marL="0" indent="0">
              <a:buNone/>
            </a:pPr>
            <a:endParaRPr lang="en-GB" dirty="0"/>
          </a:p>
        </p:txBody>
      </p:sp>
    </p:spTree>
    <p:extLst>
      <p:ext uri="{BB962C8B-B14F-4D97-AF65-F5344CB8AC3E}">
        <p14:creationId xmlns:p14="http://schemas.microsoft.com/office/powerpoint/2010/main" val="2020936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3">
            <a:schemeClr val="accent1"/>
          </a:fillRef>
          <a:effectRef idx="2">
            <a:schemeClr val="accent1"/>
          </a:effectRef>
          <a:fontRef idx="minor">
            <a:schemeClr val="lt1"/>
          </a:fontRef>
        </p:style>
        <p:txBody>
          <a:bodyPr/>
          <a:lstStyle/>
          <a:p>
            <a:pPr algn="ctr"/>
            <a:r>
              <a:rPr lang="en-GB" dirty="0" smtClean="0"/>
              <a:t>How the United States Bounced Back</a:t>
            </a:r>
            <a:endParaRPr lang="en-GB" dirty="0"/>
          </a:p>
        </p:txBody>
      </p:sp>
      <p:sp>
        <p:nvSpPr>
          <p:cNvPr id="3" name="Content Placeholder 2"/>
          <p:cNvSpPr>
            <a:spLocks noGrp="1"/>
          </p:cNvSpPr>
          <p:nvPr>
            <p:ph idx="1"/>
          </p:nvPr>
        </p:nvSpPr>
        <p:spPr>
          <a:xfrm>
            <a:off x="2589212" y="2133599"/>
            <a:ext cx="8915400" cy="4434625"/>
          </a:xfrm>
        </p:spPr>
        <p:txBody>
          <a:bodyPr>
            <a:noAutofit/>
          </a:bodyPr>
          <a:lstStyle/>
          <a:p>
            <a:pPr>
              <a:buFont typeface="Wingdings" panose="05000000000000000000" pitchFamily="2" charset="2"/>
              <a:buChar char="Ø"/>
            </a:pPr>
            <a:r>
              <a:rPr lang="en-GB" sz="2000" dirty="0" smtClean="0"/>
              <a:t>The </a:t>
            </a:r>
            <a:r>
              <a:rPr lang="en-GB" sz="2000" dirty="0"/>
              <a:t>U.S. economy has made enormous progress since the dark days of early </a:t>
            </a:r>
            <a:r>
              <a:rPr lang="en-GB" sz="2000" dirty="0" smtClean="0"/>
              <a:t>2009</a:t>
            </a:r>
          </a:p>
          <a:p>
            <a:pPr>
              <a:buFont typeface="Wingdings" panose="05000000000000000000" pitchFamily="2" charset="2"/>
              <a:buChar char="Ø"/>
            </a:pPr>
            <a:r>
              <a:rPr lang="en-GB" sz="2000" dirty="0" smtClean="0"/>
              <a:t>During the crisis, </a:t>
            </a:r>
            <a:r>
              <a:rPr lang="en-GB" sz="2000" dirty="0"/>
              <a:t>the global financial system was on the brink of collapse and the U.S. was </a:t>
            </a:r>
            <a:r>
              <a:rPr lang="en-GB" sz="2000" dirty="0" smtClean="0"/>
              <a:t>suffering its </a:t>
            </a:r>
            <a:r>
              <a:rPr lang="en-GB" sz="2000" dirty="0"/>
              <a:t>worst economic down-turn since the </a:t>
            </a:r>
            <a:r>
              <a:rPr lang="en-GB" sz="2000" dirty="0" smtClean="0"/>
              <a:t>1930s</a:t>
            </a:r>
            <a:endParaRPr lang="en-GB" sz="2000" dirty="0"/>
          </a:p>
          <a:p>
            <a:pPr>
              <a:buFont typeface="Wingdings" panose="05000000000000000000" pitchFamily="2" charset="2"/>
              <a:buChar char="Ø"/>
            </a:pPr>
            <a:r>
              <a:rPr lang="en-GB" sz="2000" dirty="0" smtClean="0"/>
              <a:t>Real </a:t>
            </a:r>
            <a:r>
              <a:rPr lang="en-GB" sz="2000" dirty="0"/>
              <a:t>GDP was falling at about a 6% annual rate, and monthly job losses averaged close </a:t>
            </a:r>
            <a:r>
              <a:rPr lang="en-GB" sz="2000" dirty="0" smtClean="0"/>
              <a:t>to 750,000</a:t>
            </a:r>
          </a:p>
          <a:p>
            <a:pPr>
              <a:buFont typeface="Wingdings" panose="05000000000000000000" pitchFamily="2" charset="2"/>
              <a:buChar char="Ø"/>
            </a:pPr>
            <a:r>
              <a:rPr lang="en-GB" sz="2000" dirty="0" smtClean="0"/>
              <a:t>Currently, </a:t>
            </a:r>
            <a:r>
              <a:rPr lang="en-GB" sz="2000" dirty="0"/>
              <a:t>the financial system is operating much more normally, real GDP is advancing at a nearly 3% pace, and job growth has resumed, albeit at an insufficient </a:t>
            </a:r>
            <a:r>
              <a:rPr lang="en-GB" sz="2000" dirty="0" smtClean="0"/>
              <a:t>pace</a:t>
            </a:r>
          </a:p>
          <a:p>
            <a:pPr>
              <a:buFont typeface="Wingdings" panose="05000000000000000000" pitchFamily="2" charset="2"/>
              <a:buChar char="Ø"/>
            </a:pPr>
            <a:r>
              <a:rPr lang="en-GB" sz="2000" dirty="0"/>
              <a:t>S</a:t>
            </a:r>
            <a:r>
              <a:rPr lang="en-GB" sz="2000" dirty="0" smtClean="0"/>
              <a:t>tunning </a:t>
            </a:r>
            <a:r>
              <a:rPr lang="en-GB" sz="2000" dirty="0"/>
              <a:t>range of initiatives was </a:t>
            </a:r>
            <a:r>
              <a:rPr lang="en-GB" sz="2000" dirty="0" smtClean="0"/>
              <a:t>undertaken </a:t>
            </a:r>
            <a:r>
              <a:rPr lang="en-GB" sz="2000" dirty="0"/>
              <a:t>by the Federal Reserve, the Bush and Obama administrations, and Congress</a:t>
            </a:r>
            <a:endParaRPr lang="en-GB" sz="2000" dirty="0"/>
          </a:p>
        </p:txBody>
      </p:sp>
    </p:spTree>
    <p:extLst>
      <p:ext uri="{BB962C8B-B14F-4D97-AF65-F5344CB8AC3E}">
        <p14:creationId xmlns:p14="http://schemas.microsoft.com/office/powerpoint/2010/main" val="1989649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03032"/>
            <a:ext cx="8911687" cy="1056068"/>
          </a:xfrm>
        </p:spPr>
        <p:style>
          <a:lnRef idx="0">
            <a:schemeClr val="accent3"/>
          </a:lnRef>
          <a:fillRef idx="3">
            <a:schemeClr val="accent3"/>
          </a:fillRef>
          <a:effectRef idx="3">
            <a:schemeClr val="accent3"/>
          </a:effectRef>
          <a:fontRef idx="minor">
            <a:schemeClr val="lt1"/>
          </a:fontRef>
        </p:style>
        <p:txBody>
          <a:bodyPr/>
          <a:lstStyle/>
          <a:p>
            <a:pPr algn="ctr"/>
            <a:r>
              <a:rPr lang="en-GB" dirty="0"/>
              <a:t>How the United States Bounced Back</a:t>
            </a:r>
          </a:p>
        </p:txBody>
      </p:sp>
      <p:sp>
        <p:nvSpPr>
          <p:cNvPr id="3" name="Content Placeholder 2"/>
          <p:cNvSpPr>
            <a:spLocks noGrp="1"/>
          </p:cNvSpPr>
          <p:nvPr>
            <p:ph idx="1"/>
          </p:nvPr>
        </p:nvSpPr>
        <p:spPr>
          <a:xfrm>
            <a:off x="2589212" y="1262130"/>
            <a:ext cx="8915400" cy="4649092"/>
          </a:xfrm>
        </p:spPr>
        <p:txBody>
          <a:bodyPr/>
          <a:lstStyle/>
          <a:p>
            <a:pPr>
              <a:buFont typeface="Wingdings" panose="05000000000000000000" pitchFamily="2" charset="2"/>
              <a:buChar char="Ø"/>
            </a:pPr>
            <a:r>
              <a:rPr lang="en-GB" sz="2400" dirty="0" smtClean="0"/>
              <a:t>The </a:t>
            </a:r>
            <a:r>
              <a:rPr lang="en-GB" sz="2400" dirty="0"/>
              <a:t>Federal Reserve took a number of ex-</a:t>
            </a:r>
            <a:r>
              <a:rPr lang="en-GB" sz="2400" dirty="0" err="1"/>
              <a:t>traordinary</a:t>
            </a:r>
            <a:r>
              <a:rPr lang="en-GB" sz="2400" dirty="0"/>
              <a:t> steps to quell the financial </a:t>
            </a:r>
            <a:r>
              <a:rPr lang="en-GB" sz="2400" dirty="0" smtClean="0"/>
              <a:t>panic</a:t>
            </a:r>
          </a:p>
          <a:p>
            <a:pPr>
              <a:buFont typeface="Wingdings" panose="05000000000000000000" pitchFamily="2" charset="2"/>
              <a:buChar char="Ø"/>
            </a:pPr>
            <a:r>
              <a:rPr lang="en-GB" sz="2400" dirty="0" smtClean="0"/>
              <a:t>In </a:t>
            </a:r>
            <a:r>
              <a:rPr lang="en-GB" sz="2400" dirty="0"/>
              <a:t>late 2007, it established </a:t>
            </a:r>
            <a:r>
              <a:rPr lang="en-GB" sz="2400" dirty="0" smtClean="0"/>
              <a:t>an </a:t>
            </a:r>
            <a:r>
              <a:rPr lang="en-GB" sz="2400" dirty="0"/>
              <a:t>alphabet soup of new credit facilities designed to provide </a:t>
            </a:r>
            <a:r>
              <a:rPr lang="en-GB" sz="2400" dirty="0" smtClean="0"/>
              <a:t>liquidity </a:t>
            </a:r>
            <a:r>
              <a:rPr lang="en-GB" sz="2400" dirty="0"/>
              <a:t>to financial institutions and </a:t>
            </a:r>
            <a:r>
              <a:rPr lang="en-GB" sz="2400" dirty="0" smtClean="0"/>
              <a:t>markets</a:t>
            </a:r>
          </a:p>
          <a:p>
            <a:pPr>
              <a:buFont typeface="Wingdings" panose="05000000000000000000" pitchFamily="2" charset="2"/>
              <a:buChar char="Ø"/>
            </a:pPr>
            <a:r>
              <a:rPr lang="en-GB" sz="2400" dirty="0"/>
              <a:t>The Fed aggressively lowered interest rates during 2008, adopting a zero-interest-rate policy </a:t>
            </a:r>
            <a:endParaRPr lang="en-GB" sz="2400" dirty="0"/>
          </a:p>
          <a:p>
            <a:pPr>
              <a:buFont typeface="Wingdings" panose="05000000000000000000" pitchFamily="2" charset="2"/>
              <a:buChar char="Ø"/>
            </a:pPr>
            <a:r>
              <a:rPr lang="en-GB" sz="2400" dirty="0" smtClean="0"/>
              <a:t> </a:t>
            </a:r>
            <a:r>
              <a:rPr lang="en-GB" sz="2400" dirty="0"/>
              <a:t>It engaged in massive quantitative easing in 2009 and early 2010, purchasing Treasury bonds and Fannie Mae and Freddie Mac mortgage-backed securities (MBS) to bring down long-term interest </a:t>
            </a:r>
            <a:r>
              <a:rPr lang="en-GB" sz="2400" dirty="0" smtClean="0"/>
              <a:t>rates</a:t>
            </a:r>
          </a:p>
          <a:p>
            <a:endParaRPr lang="en-GB" dirty="0"/>
          </a:p>
        </p:txBody>
      </p:sp>
    </p:spTree>
    <p:extLst>
      <p:ext uri="{BB962C8B-B14F-4D97-AF65-F5344CB8AC3E}">
        <p14:creationId xmlns:p14="http://schemas.microsoft.com/office/powerpoint/2010/main" val="4104389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the United States Bounced Back</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43955" y="2133599"/>
            <a:ext cx="8706118" cy="4228563"/>
          </a:xfrm>
          <a:prstGeom prst="rect">
            <a:avLst/>
          </a:prstGeom>
        </p:spPr>
      </p:pic>
    </p:spTree>
    <p:extLst>
      <p:ext uri="{BB962C8B-B14F-4D97-AF65-F5344CB8AC3E}">
        <p14:creationId xmlns:p14="http://schemas.microsoft.com/office/powerpoint/2010/main" val="1537581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dk1"/>
          </a:lnRef>
          <a:fillRef idx="3">
            <a:schemeClr val="dk1"/>
          </a:fillRef>
          <a:effectRef idx="3">
            <a:schemeClr val="dk1"/>
          </a:effectRef>
          <a:fontRef idx="minor">
            <a:schemeClr val="lt1"/>
          </a:fontRef>
        </p:style>
        <p:txBody>
          <a:bodyPr/>
          <a:lstStyle/>
          <a:p>
            <a:r>
              <a:rPr lang="en-GB" dirty="0"/>
              <a:t>How the United States Bounced Back</a:t>
            </a:r>
          </a:p>
        </p:txBody>
      </p:sp>
      <p:sp>
        <p:nvSpPr>
          <p:cNvPr id="3" name="Content Placeholder 2"/>
          <p:cNvSpPr>
            <a:spLocks noGrp="1"/>
          </p:cNvSpPr>
          <p:nvPr>
            <p:ph idx="1"/>
          </p:nvPr>
        </p:nvSpPr>
        <p:spPr>
          <a:xfrm>
            <a:off x="2589212" y="2133600"/>
            <a:ext cx="8915400" cy="4383110"/>
          </a:xfrm>
        </p:spPr>
        <p:txBody>
          <a:bodyPr>
            <a:normAutofit/>
          </a:bodyPr>
          <a:lstStyle/>
          <a:p>
            <a:pPr>
              <a:buFont typeface="Wingdings" panose="05000000000000000000" pitchFamily="2" charset="2"/>
              <a:buChar char="Ø"/>
            </a:pPr>
            <a:r>
              <a:rPr lang="en-GB" sz="2000" dirty="0" smtClean="0"/>
              <a:t>The </a:t>
            </a:r>
            <a:r>
              <a:rPr lang="en-GB" sz="2000" dirty="0"/>
              <a:t>FDIC also worked to stem the </a:t>
            </a:r>
            <a:r>
              <a:rPr lang="en-GB" sz="2000" dirty="0" smtClean="0"/>
              <a:t>financial </a:t>
            </a:r>
            <a:r>
              <a:rPr lang="en-GB" sz="2000" dirty="0"/>
              <a:t>turmoil by increasing deposit insurance limits and guaranteeing bank </a:t>
            </a:r>
            <a:r>
              <a:rPr lang="en-GB" sz="2000" dirty="0" smtClean="0"/>
              <a:t>debt</a:t>
            </a:r>
          </a:p>
          <a:p>
            <a:pPr>
              <a:buFont typeface="Wingdings" panose="05000000000000000000" pitchFamily="2" charset="2"/>
              <a:buChar char="Ø"/>
            </a:pPr>
            <a:r>
              <a:rPr lang="en-GB" sz="2000" dirty="0" smtClean="0"/>
              <a:t> </a:t>
            </a:r>
            <a:r>
              <a:rPr lang="en-GB" sz="2000" dirty="0"/>
              <a:t>Congress established the Troubled Asset Relief Pro-gram (TARP) in October 2008, part of which was used by the Treasury to inject much-needed capital into the nation’s </a:t>
            </a:r>
            <a:r>
              <a:rPr lang="en-GB" sz="2000" dirty="0" smtClean="0"/>
              <a:t>banks</a:t>
            </a:r>
          </a:p>
          <a:p>
            <a:pPr>
              <a:buFont typeface="Wingdings" panose="05000000000000000000" pitchFamily="2" charset="2"/>
              <a:buChar char="Ø"/>
            </a:pPr>
            <a:r>
              <a:rPr lang="en-GB" sz="2000" dirty="0" smtClean="0"/>
              <a:t>The </a:t>
            </a:r>
            <a:r>
              <a:rPr lang="en-GB" sz="2000" dirty="0"/>
              <a:t>Treasury and Federal Reserve ordered the 19 largest bank holding companies to conduct comprehensive stress tests in the spring of 2009, to determine if they had sufficient capital to withstand further adverse </a:t>
            </a:r>
            <a:r>
              <a:rPr lang="en-GB" sz="2000" dirty="0" smtClean="0"/>
              <a:t>circumstances—and </a:t>
            </a:r>
            <a:r>
              <a:rPr lang="en-GB" sz="2000" dirty="0"/>
              <a:t>to raise more capital if </a:t>
            </a:r>
            <a:r>
              <a:rPr lang="en-GB" sz="2000" dirty="0" smtClean="0"/>
              <a:t>necessary</a:t>
            </a:r>
          </a:p>
          <a:p>
            <a:pPr>
              <a:buFont typeface="Wingdings" panose="05000000000000000000" pitchFamily="2" charset="2"/>
              <a:buChar char="Ø"/>
            </a:pPr>
            <a:r>
              <a:rPr lang="en-GB" sz="2000" dirty="0" smtClean="0"/>
              <a:t> </a:t>
            </a:r>
            <a:r>
              <a:rPr lang="en-GB" sz="2000" dirty="0"/>
              <a:t>Once the results were made public, the stress tests and subsequent capital raising restored confidence in the banking system</a:t>
            </a:r>
            <a:endParaRPr lang="en-GB" sz="2000" dirty="0"/>
          </a:p>
        </p:txBody>
      </p:sp>
    </p:spTree>
    <p:extLst>
      <p:ext uri="{BB962C8B-B14F-4D97-AF65-F5344CB8AC3E}">
        <p14:creationId xmlns:p14="http://schemas.microsoft.com/office/powerpoint/2010/main" val="3319695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the United States Bounced Back</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GB" sz="2400" dirty="0"/>
              <a:t>The effort to end the recession and jump-start the recovery was built around a series of fiscal stimulus </a:t>
            </a:r>
            <a:r>
              <a:rPr lang="en-GB" sz="2400" dirty="0" smtClean="0"/>
              <a:t>measures</a:t>
            </a:r>
          </a:p>
          <a:p>
            <a:pPr>
              <a:buFont typeface="Wingdings" panose="05000000000000000000" pitchFamily="2" charset="2"/>
              <a:buChar char="Ø"/>
            </a:pPr>
            <a:r>
              <a:rPr lang="en-GB" sz="2400" dirty="0"/>
              <a:t>Tax rebate checks were mailed to lower- and middle-income households in the spring of 2008; the American Recovery and Reinvestment Act (ARRA) was passed in early 2009; and several smaller stimulus measures became law in late 2009 and early 2010</a:t>
            </a:r>
            <a:endParaRPr lang="en-GB" sz="2400" dirty="0"/>
          </a:p>
        </p:txBody>
      </p:sp>
    </p:spTree>
    <p:extLst>
      <p:ext uri="{BB962C8B-B14F-4D97-AF65-F5344CB8AC3E}">
        <p14:creationId xmlns:p14="http://schemas.microsoft.com/office/powerpoint/2010/main" val="1212248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the United States Bounced Back</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47741" y="2133600"/>
            <a:ext cx="8279401" cy="4151290"/>
          </a:xfrm>
          <a:prstGeom prst="rect">
            <a:avLst/>
          </a:prstGeom>
        </p:spPr>
      </p:pic>
    </p:spTree>
    <p:extLst>
      <p:ext uri="{BB962C8B-B14F-4D97-AF65-F5344CB8AC3E}">
        <p14:creationId xmlns:p14="http://schemas.microsoft.com/office/powerpoint/2010/main" val="515179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the United States Bounced Back</a:t>
            </a:r>
          </a:p>
        </p:txBody>
      </p:sp>
      <p:pic>
        <p:nvPicPr>
          <p:cNvPr id="6"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833352" y="2133599"/>
            <a:ext cx="8671260" cy="4099775"/>
          </a:xfrm>
          <a:prstGeom prst="rect">
            <a:avLst/>
          </a:prstGeom>
          <a:noFill/>
        </p:spPr>
      </p:pic>
    </p:spTree>
    <p:extLst>
      <p:ext uri="{BB962C8B-B14F-4D97-AF65-F5344CB8AC3E}">
        <p14:creationId xmlns:p14="http://schemas.microsoft.com/office/powerpoint/2010/main" val="3804616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0"/>
            <a:ext cx="8911687" cy="1184856"/>
          </a:xfrm>
        </p:spPr>
        <p:style>
          <a:lnRef idx="0">
            <a:schemeClr val="accent6"/>
          </a:lnRef>
          <a:fillRef idx="3">
            <a:schemeClr val="accent6"/>
          </a:fillRef>
          <a:effectRef idx="3">
            <a:schemeClr val="accent6"/>
          </a:effectRef>
          <a:fontRef idx="minor">
            <a:schemeClr val="lt1"/>
          </a:fontRef>
        </p:style>
        <p:txBody>
          <a:bodyPr>
            <a:normAutofit fontScale="90000"/>
          </a:bodyPr>
          <a:lstStyle/>
          <a:p>
            <a:pPr algn="ctr"/>
            <a:r>
              <a:rPr lang="en-GB" dirty="0" smtClean="0"/>
              <a:t>Summary of the actions taken to solve the crisis </a:t>
            </a:r>
            <a:endParaRPr lang="en-GB" dirty="0"/>
          </a:p>
        </p:txBody>
      </p:sp>
      <p:sp>
        <p:nvSpPr>
          <p:cNvPr id="3" name="Content Placeholder 2"/>
          <p:cNvSpPr>
            <a:spLocks noGrp="1"/>
          </p:cNvSpPr>
          <p:nvPr>
            <p:ph idx="1"/>
          </p:nvPr>
        </p:nvSpPr>
        <p:spPr>
          <a:xfrm>
            <a:off x="2589212" y="1287887"/>
            <a:ext cx="8915400" cy="5570113"/>
          </a:xfrm>
        </p:spPr>
        <p:txBody>
          <a:bodyPr>
            <a:noAutofit/>
          </a:bodyPr>
          <a:lstStyle/>
          <a:p>
            <a:pPr>
              <a:buFont typeface="Wingdings" panose="05000000000000000000" pitchFamily="2" charset="2"/>
              <a:buChar char="Ø"/>
            </a:pPr>
            <a:r>
              <a:rPr lang="en-GB" sz="2400" dirty="0" smtClean="0"/>
              <a:t>Monetary policy </a:t>
            </a:r>
            <a:r>
              <a:rPr lang="en-GB" sz="2400" dirty="0"/>
              <a:t>easing(lowering federal funds </a:t>
            </a:r>
            <a:r>
              <a:rPr lang="en-GB" sz="2400" dirty="0" smtClean="0"/>
              <a:t>target)</a:t>
            </a:r>
          </a:p>
          <a:p>
            <a:pPr>
              <a:buFont typeface="Wingdings" panose="05000000000000000000" pitchFamily="2" charset="2"/>
              <a:buChar char="Ø"/>
            </a:pPr>
            <a:r>
              <a:rPr lang="en-GB" sz="2400" dirty="0" smtClean="0"/>
              <a:t>Liquidity </a:t>
            </a:r>
            <a:r>
              <a:rPr lang="en-GB" sz="2400" dirty="0"/>
              <a:t>support provided by Federal </a:t>
            </a:r>
            <a:r>
              <a:rPr lang="en-GB" sz="2400" dirty="0" smtClean="0"/>
              <a:t>Reserve  through collateralized lending </a:t>
            </a:r>
            <a:r>
              <a:rPr lang="en-GB" sz="2400" dirty="0"/>
              <a:t>programs </a:t>
            </a:r>
            <a:endParaRPr lang="en-GB" sz="2400" dirty="0" smtClean="0"/>
          </a:p>
          <a:p>
            <a:pPr>
              <a:buFont typeface="Wingdings" panose="05000000000000000000" pitchFamily="2" charset="2"/>
              <a:buChar char="Ø"/>
            </a:pPr>
            <a:r>
              <a:rPr lang="en-GB" sz="2400" dirty="0" smtClean="0"/>
              <a:t>FDIC </a:t>
            </a:r>
            <a:r>
              <a:rPr lang="en-GB" sz="2400" dirty="0"/>
              <a:t>expanded </a:t>
            </a:r>
            <a:r>
              <a:rPr lang="en-GB" sz="2400" dirty="0" smtClean="0"/>
              <a:t>guarantees </a:t>
            </a:r>
          </a:p>
          <a:p>
            <a:pPr>
              <a:buFont typeface="Wingdings" panose="05000000000000000000" pitchFamily="2" charset="2"/>
              <a:buChar char="Ø"/>
            </a:pPr>
            <a:r>
              <a:rPr lang="en-GB" sz="2400" dirty="0" smtClean="0"/>
              <a:t>Capital injections </a:t>
            </a:r>
            <a:r>
              <a:rPr lang="en-GB" sz="2400" dirty="0"/>
              <a:t>by </a:t>
            </a:r>
            <a:r>
              <a:rPr lang="en-GB" sz="2400" dirty="0" smtClean="0"/>
              <a:t>government</a:t>
            </a:r>
          </a:p>
          <a:p>
            <a:pPr>
              <a:buFont typeface="Wingdings" panose="05000000000000000000" pitchFamily="2" charset="2"/>
              <a:buChar char="Ø"/>
            </a:pPr>
            <a:r>
              <a:rPr lang="en-GB" sz="2400" dirty="0" smtClean="0"/>
              <a:t>Stress </a:t>
            </a:r>
            <a:r>
              <a:rPr lang="en-GB" sz="2400" dirty="0"/>
              <a:t>tests on largest </a:t>
            </a:r>
            <a:r>
              <a:rPr lang="en-GB" sz="2400" dirty="0" smtClean="0"/>
              <a:t>banks</a:t>
            </a:r>
          </a:p>
          <a:p>
            <a:pPr>
              <a:buFont typeface="Wingdings" panose="05000000000000000000" pitchFamily="2" charset="2"/>
              <a:buChar char="Ø"/>
            </a:pPr>
            <a:r>
              <a:rPr lang="en-GB" sz="2400" dirty="0" smtClean="0"/>
              <a:t>Programs to avoid home foreclosures and agency mortgage </a:t>
            </a:r>
            <a:r>
              <a:rPr lang="en-GB" sz="2400" dirty="0"/>
              <a:t>asset purchases by Federal Reserve to support mortgage market</a:t>
            </a:r>
            <a:endParaRPr lang="en-GB" sz="2400" dirty="0"/>
          </a:p>
        </p:txBody>
      </p:sp>
    </p:spTree>
    <p:extLst>
      <p:ext uri="{BB962C8B-B14F-4D97-AF65-F5344CB8AC3E}">
        <p14:creationId xmlns:p14="http://schemas.microsoft.com/office/powerpoint/2010/main" val="3088623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3"/>
          </a:lnRef>
          <a:fillRef idx="3">
            <a:schemeClr val="accent3"/>
          </a:fillRef>
          <a:effectRef idx="3">
            <a:schemeClr val="accent3"/>
          </a:effectRef>
          <a:fontRef idx="minor">
            <a:schemeClr val="lt1"/>
          </a:fontRef>
        </p:style>
        <p:txBody>
          <a:bodyPr/>
          <a:lstStyle/>
          <a:p>
            <a:pPr algn="ctr"/>
            <a:r>
              <a:rPr lang="en-GB" dirty="0" smtClean="0"/>
              <a:t>Conclusion </a:t>
            </a:r>
            <a:endParaRPr lang="en-GB"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400" dirty="0">
                <a:solidFill>
                  <a:schemeClr val="accent1">
                    <a:lumMod val="50000"/>
                  </a:schemeClr>
                </a:solidFill>
              </a:rPr>
              <a:t>Disentangling the effects of fiscal and monetary policy is almost impossible because the effects of the two policies occurred simultaneously.</a:t>
            </a:r>
          </a:p>
          <a:p>
            <a:pPr>
              <a:buFont typeface="Wingdings" panose="05000000000000000000" pitchFamily="2" charset="2"/>
              <a:buChar char="Ø"/>
            </a:pPr>
            <a:r>
              <a:rPr lang="en-US" sz="2400" dirty="0">
                <a:solidFill>
                  <a:schemeClr val="accent1">
                    <a:lumMod val="50000"/>
                  </a:schemeClr>
                </a:solidFill>
              </a:rPr>
              <a:t>It is almost impossible to disentangle the effects of the three fiscal stimuli from the fiscal automatic, or built-in, stabilizers of the US economic system</a:t>
            </a:r>
            <a:endParaRPr lang="en-GB" sz="2400" dirty="0">
              <a:solidFill>
                <a:schemeClr val="accent1">
                  <a:lumMod val="50000"/>
                </a:schemeClr>
              </a:solidFill>
            </a:endParaRPr>
          </a:p>
        </p:txBody>
      </p:sp>
    </p:spTree>
    <p:extLst>
      <p:ext uri="{BB962C8B-B14F-4D97-AF65-F5344CB8AC3E}">
        <p14:creationId xmlns:p14="http://schemas.microsoft.com/office/powerpoint/2010/main" val="2736304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pPr algn="ctr"/>
            <a:r>
              <a:rPr lang="en-GB" dirty="0" smtClean="0"/>
              <a:t>References </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GB" sz="2400" dirty="0"/>
              <a:t>Gavin, M., &amp; </a:t>
            </a:r>
            <a:r>
              <a:rPr lang="en-GB" sz="2400" dirty="0" err="1"/>
              <a:t>Perotti</a:t>
            </a:r>
            <a:r>
              <a:rPr lang="en-GB" sz="2400" dirty="0"/>
              <a:t>, R. (1997). Fiscal policy in </a:t>
            </a:r>
            <a:r>
              <a:rPr lang="en-GB" sz="2400" dirty="0" err="1"/>
              <a:t>latin</a:t>
            </a:r>
            <a:r>
              <a:rPr lang="en-GB" sz="2400" dirty="0"/>
              <a:t> </a:t>
            </a:r>
            <a:r>
              <a:rPr lang="en-GB" sz="2400" dirty="0" err="1"/>
              <a:t>america</a:t>
            </a:r>
            <a:r>
              <a:rPr lang="en-GB" sz="2400" dirty="0"/>
              <a:t>. </a:t>
            </a:r>
            <a:r>
              <a:rPr lang="en-GB" sz="2400" i="1" dirty="0"/>
              <a:t>NBER macroeconomics annual</a:t>
            </a:r>
            <a:r>
              <a:rPr lang="en-GB" sz="2400" dirty="0"/>
              <a:t>, </a:t>
            </a:r>
            <a:r>
              <a:rPr lang="en-GB" sz="2400" i="1" dirty="0"/>
              <a:t>12</a:t>
            </a:r>
            <a:r>
              <a:rPr lang="en-GB" sz="2400" dirty="0"/>
              <a:t>, </a:t>
            </a:r>
            <a:r>
              <a:rPr lang="en-GB" sz="2400" dirty="0" smtClean="0"/>
              <a:t>11-61</a:t>
            </a:r>
          </a:p>
          <a:p>
            <a:pPr>
              <a:buFont typeface="Wingdings" panose="05000000000000000000" pitchFamily="2" charset="2"/>
              <a:buChar char="v"/>
            </a:pPr>
            <a:r>
              <a:rPr lang="en-GB" sz="2400" dirty="0" err="1" smtClean="0"/>
              <a:t>Mian</a:t>
            </a:r>
            <a:r>
              <a:rPr lang="en-GB" sz="2400" dirty="0"/>
              <a:t>, A., &amp; Sufi, A. (2010). The great recession: Lessons from microeconomic data. </a:t>
            </a:r>
            <a:r>
              <a:rPr lang="en-GB" sz="2400" i="1" dirty="0"/>
              <a:t>American Economic Review</a:t>
            </a:r>
            <a:r>
              <a:rPr lang="en-GB" sz="2400" dirty="0"/>
              <a:t>, </a:t>
            </a:r>
            <a:r>
              <a:rPr lang="en-GB" sz="2400" i="1" dirty="0"/>
              <a:t>100</a:t>
            </a:r>
            <a:r>
              <a:rPr lang="en-GB" sz="2400" dirty="0"/>
              <a:t>(2), </a:t>
            </a:r>
            <a:r>
              <a:rPr lang="en-GB" sz="2400" dirty="0" smtClean="0"/>
              <a:t>51-56</a:t>
            </a:r>
          </a:p>
          <a:p>
            <a:pPr>
              <a:buFont typeface="Wingdings" panose="05000000000000000000" pitchFamily="2" charset="2"/>
              <a:buChar char="v"/>
            </a:pPr>
            <a:r>
              <a:rPr lang="en-GB" sz="2400" dirty="0" err="1"/>
              <a:t>Rajan</a:t>
            </a:r>
            <a:r>
              <a:rPr lang="en-GB" sz="2400" dirty="0"/>
              <a:t>, R., &amp; </a:t>
            </a:r>
            <a:r>
              <a:rPr lang="en-GB" sz="2400" dirty="0" err="1"/>
              <a:t>Zingales</a:t>
            </a:r>
            <a:r>
              <a:rPr lang="en-GB" sz="2400" dirty="0"/>
              <a:t>, L. (1998). Financial development and growth. </a:t>
            </a:r>
            <a:r>
              <a:rPr lang="en-GB" sz="2400" i="1" dirty="0"/>
              <a:t>American Economic Review</a:t>
            </a:r>
            <a:r>
              <a:rPr lang="en-GB" sz="2400" dirty="0"/>
              <a:t>, </a:t>
            </a:r>
            <a:r>
              <a:rPr lang="en-GB" sz="2400" i="1" dirty="0"/>
              <a:t>88</a:t>
            </a:r>
            <a:r>
              <a:rPr lang="en-GB" sz="2400" dirty="0"/>
              <a:t>(3), </a:t>
            </a:r>
            <a:r>
              <a:rPr lang="en-GB" sz="2400" dirty="0" smtClean="0"/>
              <a:t>559-586</a:t>
            </a:r>
            <a:endParaRPr lang="en-GB" sz="2400" dirty="0"/>
          </a:p>
          <a:p>
            <a:endParaRPr lang="en-GB" dirty="0"/>
          </a:p>
          <a:p>
            <a:pPr marL="0" indent="0">
              <a:buNone/>
            </a:pPr>
            <a:endParaRPr lang="en-GB" dirty="0"/>
          </a:p>
        </p:txBody>
      </p:sp>
    </p:spTree>
    <p:extLst>
      <p:ext uri="{BB962C8B-B14F-4D97-AF65-F5344CB8AC3E}">
        <p14:creationId xmlns:p14="http://schemas.microsoft.com/office/powerpoint/2010/main" val="4229520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225</TotalTime>
  <Words>713</Words>
  <Application>Microsoft Office PowerPoint</Application>
  <PresentationFormat>Widescreen</PresentationFormat>
  <Paragraphs>50</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Century Gothic</vt:lpstr>
      <vt:lpstr>Times New Roman</vt:lpstr>
      <vt:lpstr>Wingdings</vt:lpstr>
      <vt:lpstr>Wingdings 3</vt:lpstr>
      <vt:lpstr>Wisp</vt:lpstr>
      <vt:lpstr>RECOVERING FROM THE GREAT RECESSION:HOW HAS AMERICA BOUNCED BLACK? </vt:lpstr>
      <vt:lpstr>Introduction </vt:lpstr>
      <vt:lpstr>Key Events Contributed to the Great Recession </vt:lpstr>
      <vt:lpstr>How the United States Bounced Back</vt:lpstr>
      <vt:lpstr>How the United States Bounced Back</vt:lpstr>
      <vt:lpstr>How the United States Bounced Back</vt:lpstr>
      <vt:lpstr>How the United States Bounced Back</vt:lpstr>
      <vt:lpstr>How the United States Bounced Back</vt:lpstr>
      <vt:lpstr>How the United States Bounced Back</vt:lpstr>
      <vt:lpstr>How the United States Bounced Back</vt:lpstr>
      <vt:lpstr>Summary of the actions taken to solve the crisis </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RECOVERING FROM THE GREAT RECESSION:HOW HAS AMERICA BOUNCED BLACK?</dc:title>
  <dc:creator>Dennis Menge</dc:creator>
  <cp:lastModifiedBy>Dennis Menge</cp:lastModifiedBy>
  <cp:revision>15</cp:revision>
  <dcterms:created xsi:type="dcterms:W3CDTF">2019-06-18T03:22:42Z</dcterms:created>
  <dcterms:modified xsi:type="dcterms:W3CDTF">2019-06-18T07:08:20Z</dcterms:modified>
</cp:coreProperties>
</file>